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dd Marti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4" d="100"/>
          <a:sy n="114" d="100"/>
        </p:scale>
        <p:origin x="71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7-02-27T01:17:14.154" idx="1">
    <p:pos x="6000" y="0"/>
    <p:text>it looks good overall. i wrote comments and such in red.  i know it is "captain obvious" of me but putting the definition of and how slip is made at the beginning of the slide show would be good.</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1" name="Shape 11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V_x2v00TUIY"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hyperlink" Target="www.Ayumihorie.com" TargetMode="Externa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hyperlink" Target="https://www.heesooceramics.com/" TargetMode="Externa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lIns="91425" tIns="91425" rIns="91425" bIns="91425" anchor="b" anchorCtr="0">
            <a:noAutofit/>
          </a:bodyPr>
          <a:lstStyle/>
          <a:p>
            <a:pPr lvl="0">
              <a:spcBef>
                <a:spcPts val="0"/>
              </a:spcBef>
              <a:buNone/>
            </a:pPr>
            <a:r>
              <a:rPr lang="en"/>
              <a:t>Using slip to decorate Ceramic work</a:t>
            </a:r>
          </a:p>
        </p:txBody>
      </p:sp>
      <p:sp>
        <p:nvSpPr>
          <p:cNvPr id="55" name="Shape 55"/>
          <p:cNvSpPr txBox="1">
            <a:spLocks noGrp="1"/>
          </p:cNvSpPr>
          <p:nvPr>
            <p:ph type="subTitle" idx="1"/>
          </p:nvPr>
        </p:nvSpPr>
        <p:spPr>
          <a:xfrm>
            <a:off x="311700" y="2834125"/>
            <a:ext cx="8520600" cy="792600"/>
          </a:xfrm>
          <a:prstGeom prst="rect">
            <a:avLst/>
          </a:prstGeom>
        </p:spPr>
        <p:txBody>
          <a:bodyPr lIns="91425" tIns="91425" rIns="91425" bIns="91425" anchor="t" anchorCtr="0">
            <a:noAutofit/>
          </a:bodyPr>
          <a:lstStyle/>
          <a:p>
            <a:pPr lvl="0">
              <a:spcBef>
                <a:spcPts val="0"/>
              </a:spcBef>
              <a:buNone/>
            </a:pPr>
            <a:r>
              <a:rPr lang="en"/>
              <a:t>This is done while clay is in the greenware stage</a:t>
            </a:r>
          </a:p>
          <a:p>
            <a:pPr lvl="0">
              <a:spcBef>
                <a:spcPts val="0"/>
              </a:spcBef>
              <a:buNone/>
            </a:pPr>
            <a:r>
              <a:rPr lang="en"/>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101525" y="0"/>
            <a:ext cx="8520600" cy="572700"/>
          </a:xfrm>
          <a:prstGeom prst="rect">
            <a:avLst/>
          </a:prstGeom>
        </p:spPr>
        <p:txBody>
          <a:bodyPr lIns="91425" tIns="91425" rIns="91425" bIns="91425" anchor="t" anchorCtr="0">
            <a:noAutofit/>
          </a:bodyPr>
          <a:lstStyle/>
          <a:p>
            <a:pPr lvl="0">
              <a:spcBef>
                <a:spcPts val="0"/>
              </a:spcBef>
              <a:buNone/>
            </a:pPr>
            <a:r>
              <a:rPr lang="en"/>
              <a:t>Slips and Brush decorating</a:t>
            </a:r>
          </a:p>
        </p:txBody>
      </p:sp>
      <p:sp>
        <p:nvSpPr>
          <p:cNvPr id="121" name="Shape 121"/>
          <p:cNvSpPr txBox="1">
            <a:spLocks noGrp="1"/>
          </p:cNvSpPr>
          <p:nvPr>
            <p:ph type="body" idx="1"/>
          </p:nvPr>
        </p:nvSpPr>
        <p:spPr>
          <a:xfrm>
            <a:off x="311700" y="646775"/>
            <a:ext cx="8520600" cy="3416400"/>
          </a:xfrm>
          <a:prstGeom prst="rect">
            <a:avLst/>
          </a:prstGeom>
        </p:spPr>
        <p:txBody>
          <a:bodyPr lIns="91425" tIns="91425" rIns="91425" bIns="91425" anchor="t" anchorCtr="0">
            <a:noAutofit/>
          </a:bodyPr>
          <a:lstStyle/>
          <a:p>
            <a:pPr lvl="0">
              <a:spcBef>
                <a:spcPts val="0"/>
              </a:spcBef>
              <a:buNone/>
            </a:pPr>
            <a:r>
              <a:rPr lang="en" sz="1500">
                <a:solidFill>
                  <a:schemeClr val="dk1"/>
                </a:solidFill>
                <a:highlight>
                  <a:srgbClr val="FFFFFF"/>
                </a:highlight>
              </a:rPr>
              <a:t>When decorating pottery, slips can be applied to greenware using brushes.</a:t>
            </a:r>
          </a:p>
          <a:p>
            <a:pPr lvl="0">
              <a:spcBef>
                <a:spcPts val="0"/>
              </a:spcBef>
              <a:buNone/>
            </a:pPr>
            <a:r>
              <a:rPr lang="en" sz="1500">
                <a:solidFill>
                  <a:schemeClr val="dk1"/>
                </a:solidFill>
                <a:highlight>
                  <a:srgbClr val="FFFFFF"/>
                </a:highlight>
              </a:rPr>
              <a:t>Brushing slip onto pots is one of the oldest methods of delivering slips to a pottery surface. The brushed decoration can range from very delicate lines done with fluid, fine-particle slip, to an overall layer of heavy slip applied with wide brushes.</a:t>
            </a:r>
          </a:p>
          <a:p>
            <a:pPr lvl="0">
              <a:spcBef>
                <a:spcPts val="0"/>
              </a:spcBef>
              <a:buNone/>
            </a:pPr>
            <a:r>
              <a:rPr lang="en" sz="1500">
                <a:solidFill>
                  <a:schemeClr val="dk1"/>
                </a:solidFill>
                <a:highlight>
                  <a:srgbClr val="FFFFFF"/>
                </a:highlight>
              </a:rPr>
              <a:t>This can also be considered slip painting, where the artist would create a clear image on the clay’s surface.</a:t>
            </a:r>
          </a:p>
        </p:txBody>
      </p:sp>
      <p:pic>
        <p:nvPicPr>
          <p:cNvPr id="122" name="Shape 122" descr="Image result for slip and brush decorating"/>
          <p:cNvPicPr preferRelativeResize="0"/>
          <p:nvPr/>
        </p:nvPicPr>
        <p:blipFill>
          <a:blip r:embed="rId3">
            <a:alphaModFix/>
          </a:blip>
          <a:stretch>
            <a:fillRect/>
          </a:stretch>
        </p:blipFill>
        <p:spPr>
          <a:xfrm>
            <a:off x="4438725" y="2537025"/>
            <a:ext cx="2997200" cy="22479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311700" y="0"/>
            <a:ext cx="8520600" cy="572700"/>
          </a:xfrm>
          <a:prstGeom prst="rect">
            <a:avLst/>
          </a:prstGeom>
        </p:spPr>
        <p:txBody>
          <a:bodyPr lIns="91425" tIns="91425" rIns="91425" bIns="91425" anchor="t" anchorCtr="0">
            <a:noAutofit/>
          </a:bodyPr>
          <a:lstStyle/>
          <a:p>
            <a:pPr lvl="0">
              <a:spcBef>
                <a:spcPts val="0"/>
              </a:spcBef>
              <a:buNone/>
            </a:pPr>
            <a:r>
              <a:rPr lang="en"/>
              <a:t>Slips and Resists</a:t>
            </a:r>
          </a:p>
        </p:txBody>
      </p:sp>
      <p:sp>
        <p:nvSpPr>
          <p:cNvPr id="128" name="Shape 128"/>
          <p:cNvSpPr txBox="1">
            <a:spLocks noGrp="1"/>
          </p:cNvSpPr>
          <p:nvPr>
            <p:ph type="body" idx="1"/>
          </p:nvPr>
        </p:nvSpPr>
        <p:spPr>
          <a:xfrm>
            <a:off x="311700" y="505000"/>
            <a:ext cx="8520600" cy="3416400"/>
          </a:xfrm>
          <a:prstGeom prst="rect">
            <a:avLst/>
          </a:prstGeom>
        </p:spPr>
        <p:txBody>
          <a:bodyPr lIns="91425" tIns="91425" rIns="91425" bIns="91425" anchor="t" anchorCtr="0">
            <a:noAutofit/>
          </a:bodyPr>
          <a:lstStyle/>
          <a:p>
            <a:pPr lvl="0">
              <a:spcBef>
                <a:spcPts val="0"/>
              </a:spcBef>
              <a:buNone/>
            </a:pPr>
            <a:r>
              <a:rPr lang="en" sz="1500">
                <a:solidFill>
                  <a:schemeClr val="dk1"/>
                </a:solidFill>
                <a:highlight>
                  <a:srgbClr val="FFFFFF"/>
                </a:highlight>
              </a:rPr>
              <a:t>Slips can be used with resists in order to decorate pottery. In this technique, slip is brushed onto damp or leather-hard clay after a resist of some form has been applied. The resist is placed in areas which are to remain slip-free.</a:t>
            </a:r>
          </a:p>
          <a:p>
            <a:pPr lvl="0" rtl="0">
              <a:spcBef>
                <a:spcPts val="0"/>
              </a:spcBef>
              <a:buNone/>
            </a:pPr>
            <a:r>
              <a:rPr lang="en" sz="1500">
                <a:solidFill>
                  <a:schemeClr val="dk1"/>
                </a:solidFill>
                <a:highlight>
                  <a:srgbClr val="FFFFFF"/>
                </a:highlight>
              </a:rPr>
              <a:t>Paper resists can also be made and are considered to be a stencil. The paper can be moistened slightly and applied to leather-hard clay. Once the paper is applied to the clay, the slip is brushed on. The paper is then carefully lifted away once the slip has stiffened.</a:t>
            </a:r>
          </a:p>
          <a:p>
            <a:pPr lvl="0" rtl="0">
              <a:spcBef>
                <a:spcPts val="0"/>
              </a:spcBef>
              <a:buNone/>
            </a:pPr>
            <a:r>
              <a:rPr lang="en" sz="1500">
                <a:solidFill>
                  <a:schemeClr val="dk1"/>
                </a:solidFill>
                <a:highlight>
                  <a:srgbClr val="FFFFFF"/>
                </a:highlight>
              </a:rPr>
              <a:t>This technique can produce hard edges and intricate patterns.</a:t>
            </a:r>
          </a:p>
          <a:p>
            <a:pPr lvl="0" rtl="0">
              <a:lnSpc>
                <a:spcPct val="165504"/>
              </a:lnSpc>
              <a:spcBef>
                <a:spcPts val="0"/>
              </a:spcBef>
              <a:spcAft>
                <a:spcPts val="0"/>
              </a:spcAft>
              <a:buNone/>
            </a:pPr>
            <a:endParaRPr sz="1300">
              <a:solidFill>
                <a:schemeClr val="dk1"/>
              </a:solidFill>
              <a:highlight>
                <a:srgbClr val="FFFFFF"/>
              </a:highlight>
            </a:endParaRPr>
          </a:p>
          <a:p>
            <a:pPr lvl="0">
              <a:spcBef>
                <a:spcPts val="0"/>
              </a:spcBef>
              <a:buNone/>
            </a:pPr>
            <a:endParaRPr sz="1300">
              <a:solidFill>
                <a:schemeClr val="dk1"/>
              </a:solidFill>
              <a:highlight>
                <a:srgbClr val="FFFFFF"/>
              </a:highlight>
            </a:endParaRPr>
          </a:p>
        </p:txBody>
      </p:sp>
      <p:pic>
        <p:nvPicPr>
          <p:cNvPr id="129" name="Shape 129" descr="Image result for slip paper stencil"/>
          <p:cNvPicPr preferRelativeResize="0"/>
          <p:nvPr/>
        </p:nvPicPr>
        <p:blipFill>
          <a:blip r:embed="rId3">
            <a:alphaModFix/>
          </a:blip>
          <a:stretch>
            <a:fillRect/>
          </a:stretch>
        </p:blipFill>
        <p:spPr>
          <a:xfrm>
            <a:off x="6342850" y="2308925"/>
            <a:ext cx="2636749" cy="2636749"/>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311700" y="148275"/>
            <a:ext cx="8520600" cy="572700"/>
          </a:xfrm>
          <a:prstGeom prst="rect">
            <a:avLst/>
          </a:prstGeom>
        </p:spPr>
        <p:txBody>
          <a:bodyPr lIns="91425" tIns="91425" rIns="91425" bIns="91425" anchor="t" anchorCtr="0">
            <a:noAutofit/>
          </a:bodyPr>
          <a:lstStyle/>
          <a:p>
            <a:pPr lvl="0">
              <a:spcBef>
                <a:spcPts val="0"/>
              </a:spcBef>
              <a:buNone/>
            </a:pPr>
            <a:r>
              <a:rPr lang="en"/>
              <a:t>Textured Slip</a:t>
            </a:r>
          </a:p>
        </p:txBody>
      </p:sp>
      <p:sp>
        <p:nvSpPr>
          <p:cNvPr id="135" name="Shape 135"/>
          <p:cNvSpPr txBox="1">
            <a:spLocks noGrp="1"/>
          </p:cNvSpPr>
          <p:nvPr>
            <p:ph type="body" idx="1"/>
          </p:nvPr>
        </p:nvSpPr>
        <p:spPr>
          <a:xfrm>
            <a:off x="311700" y="720975"/>
            <a:ext cx="8520600" cy="3416400"/>
          </a:xfrm>
          <a:prstGeom prst="rect">
            <a:avLst/>
          </a:prstGeom>
        </p:spPr>
        <p:txBody>
          <a:bodyPr lIns="91425" tIns="91425" rIns="91425" bIns="91425" anchor="t" anchorCtr="0">
            <a:noAutofit/>
          </a:bodyPr>
          <a:lstStyle/>
          <a:p>
            <a:pPr lvl="0" rtl="0">
              <a:lnSpc>
                <a:spcPct val="165504"/>
              </a:lnSpc>
              <a:spcBef>
                <a:spcPts val="0"/>
              </a:spcBef>
              <a:spcAft>
                <a:spcPts val="0"/>
              </a:spcAft>
              <a:buNone/>
            </a:pPr>
            <a:r>
              <a:rPr lang="en" sz="1500">
                <a:solidFill>
                  <a:schemeClr val="dk1"/>
                </a:solidFill>
                <a:highlight>
                  <a:srgbClr val="FFFFFF"/>
                </a:highlight>
              </a:rPr>
              <a:t>Slips can have inclusions added such as grog or sand. They can also simply include clumps of the same clay in order to make textured decorative effects.</a:t>
            </a:r>
          </a:p>
          <a:p>
            <a:pPr lvl="0" rtl="0">
              <a:lnSpc>
                <a:spcPct val="165504"/>
              </a:lnSpc>
              <a:spcBef>
                <a:spcPts val="0"/>
              </a:spcBef>
              <a:spcAft>
                <a:spcPts val="0"/>
              </a:spcAft>
              <a:buClr>
                <a:srgbClr val="000000"/>
              </a:buClr>
              <a:buSzPct val="73333"/>
              <a:buFont typeface="Arial"/>
              <a:buNone/>
            </a:pPr>
            <a:r>
              <a:rPr lang="en" sz="1500">
                <a:solidFill>
                  <a:schemeClr val="dk1"/>
                </a:solidFill>
                <a:highlight>
                  <a:srgbClr val="FFFFFF"/>
                </a:highlight>
              </a:rPr>
              <a:t>Textured slips can be applied in small, specific areas. They can be dripped or trailed using a brush. The large particles will clog nozzles or syringe tips.</a:t>
            </a:r>
          </a:p>
          <a:p>
            <a:pPr lvl="0" rtl="0">
              <a:lnSpc>
                <a:spcPct val="165504"/>
              </a:lnSpc>
              <a:spcBef>
                <a:spcPts val="0"/>
              </a:spcBef>
              <a:spcAft>
                <a:spcPts val="0"/>
              </a:spcAft>
              <a:buClr>
                <a:schemeClr val="dk1"/>
              </a:buClr>
              <a:buSzPct val="84615"/>
              <a:buFont typeface="Arial"/>
              <a:buNone/>
            </a:pPr>
            <a:endParaRPr sz="1300">
              <a:solidFill>
                <a:schemeClr val="dk1"/>
              </a:solidFill>
              <a:highlight>
                <a:srgbClr val="FFFFFF"/>
              </a:highlight>
            </a:endParaRPr>
          </a:p>
          <a:p>
            <a:pPr lvl="0">
              <a:spcBef>
                <a:spcPts val="0"/>
              </a:spcBef>
              <a:buNone/>
            </a:pPr>
            <a:endParaRPr/>
          </a:p>
        </p:txBody>
      </p:sp>
      <p:pic>
        <p:nvPicPr>
          <p:cNvPr id="136" name="Shape 136" descr="Image result for textured slip ceramics"/>
          <p:cNvPicPr preferRelativeResize="0"/>
          <p:nvPr/>
        </p:nvPicPr>
        <p:blipFill>
          <a:blip r:embed="rId3">
            <a:alphaModFix/>
          </a:blip>
          <a:stretch>
            <a:fillRect/>
          </a:stretch>
        </p:blipFill>
        <p:spPr>
          <a:xfrm>
            <a:off x="4834349" y="2237924"/>
            <a:ext cx="3564074" cy="26730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145" y="445025"/>
            <a:ext cx="8520600" cy="572700"/>
          </a:xfrm>
        </p:spPr>
        <p:txBody>
          <a:bodyPr/>
          <a:lstStyle/>
          <a:p>
            <a:r>
              <a:rPr lang="en-US" dirty="0" smtClean="0"/>
              <a:t>Slip Project</a:t>
            </a:r>
            <a:endParaRPr lang="en-US" dirty="0"/>
          </a:p>
        </p:txBody>
      </p:sp>
      <p:sp>
        <p:nvSpPr>
          <p:cNvPr id="3" name="Text Placeholder 2"/>
          <p:cNvSpPr>
            <a:spLocks noGrp="1"/>
          </p:cNvSpPr>
          <p:nvPr>
            <p:ph type="body" idx="1"/>
          </p:nvPr>
        </p:nvSpPr>
        <p:spPr>
          <a:xfrm>
            <a:off x="429145" y="1017725"/>
            <a:ext cx="8520600" cy="3416400"/>
          </a:xfrm>
        </p:spPr>
        <p:txBody>
          <a:bodyPr/>
          <a:lstStyle/>
          <a:p>
            <a:r>
              <a:rPr lang="en-US" sz="1600" dirty="0" smtClean="0"/>
              <a:t>Choose one or two of these slip techniques and create a minimum of one piece.</a:t>
            </a:r>
          </a:p>
          <a:p>
            <a:r>
              <a:rPr lang="en-US" sz="1600" dirty="0" smtClean="0"/>
              <a:t>More than one piece can be made exploring multiple techniques or expanding on one technique through multiple pieces. </a:t>
            </a:r>
            <a:endParaRPr lang="en-US" sz="1600" dirty="0" smtClean="0"/>
          </a:p>
          <a:p>
            <a:r>
              <a:rPr lang="en-US" sz="1600" dirty="0" smtClean="0"/>
              <a:t>You have your choice of Red or White clay for the construction or the slip. So if you want to build with Red, you will </a:t>
            </a:r>
            <a:r>
              <a:rPr lang="en-US" sz="1600" smtClean="0"/>
              <a:t>use White </a:t>
            </a:r>
            <a:r>
              <a:rPr lang="en-US" sz="1600" dirty="0" smtClean="0"/>
              <a:t>slip and if you want to build with White, you will use Red slip. </a:t>
            </a:r>
            <a:endParaRPr lang="en-US" sz="1600" dirty="0" smtClean="0"/>
          </a:p>
          <a:p>
            <a:r>
              <a:rPr lang="en-US" sz="1600" dirty="0" smtClean="0"/>
              <a:t>The piece(s) can be sculptural and/ or functional. </a:t>
            </a:r>
          </a:p>
          <a:p>
            <a:r>
              <a:rPr lang="en-US" sz="1600" dirty="0" smtClean="0"/>
              <a:t>Sketches, ideas and image collection in your sketchbook. </a:t>
            </a:r>
          </a:p>
          <a:p>
            <a:r>
              <a:rPr lang="en-US" sz="1600" dirty="0" smtClean="0"/>
              <a:t>5 day project</a:t>
            </a:r>
          </a:p>
          <a:p>
            <a:endParaRPr lang="en-US" dirty="0"/>
          </a:p>
        </p:txBody>
      </p:sp>
    </p:spTree>
    <p:extLst>
      <p:ext uri="{BB962C8B-B14F-4D97-AF65-F5344CB8AC3E}">
        <p14:creationId xmlns:p14="http://schemas.microsoft.com/office/powerpoint/2010/main" val="639288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u="sng">
                <a:solidFill>
                  <a:schemeClr val="hlink"/>
                </a:solidFill>
                <a:hlinkClick r:id="rId3"/>
              </a:rPr>
              <a:t>https://www.youtube.com/watch?v=V_x2v00TUIY</a:t>
            </a:r>
          </a:p>
          <a:p>
            <a:pPr lvl="0">
              <a:spcBef>
                <a:spcPts val="0"/>
              </a:spcBef>
              <a:buNone/>
            </a:pPr>
            <a:endParaRPr>
              <a:solidFill>
                <a:srgbClr val="FF0000"/>
              </a:solidFill>
            </a:endParaRPr>
          </a:p>
        </p:txBody>
      </p:sp>
      <p:sp>
        <p:nvSpPr>
          <p:cNvPr id="61" name="Shape 6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sz="1600">
                <a:solidFill>
                  <a:schemeClr val="dk1"/>
                </a:solidFill>
                <a:highlight>
                  <a:srgbClr val="FFFFFF"/>
                </a:highlight>
              </a:rPr>
              <a:t>Slip is an essential tool in ceramics with many different functions. </a:t>
            </a:r>
          </a:p>
          <a:p>
            <a:pPr lvl="0">
              <a:spcBef>
                <a:spcPts val="0"/>
              </a:spcBef>
              <a:buNone/>
            </a:pPr>
            <a:r>
              <a:rPr lang="en" sz="1600">
                <a:solidFill>
                  <a:schemeClr val="dk1"/>
                </a:solidFill>
                <a:highlight>
                  <a:srgbClr val="FFFFFF"/>
                </a:highlight>
              </a:rPr>
              <a:t>There are many interesting and diverse pottery decorating techniques involving the use of slips. Effects range from linear to textural, and from very fluid to hard-edged.</a:t>
            </a:r>
          </a:p>
          <a:p>
            <a:pPr lvl="0">
              <a:spcBef>
                <a:spcPts val="0"/>
              </a:spcBef>
              <a:buNone/>
            </a:pPr>
            <a:r>
              <a:rPr lang="en" sz="1600">
                <a:solidFill>
                  <a:schemeClr val="dk1"/>
                </a:solidFill>
                <a:highlight>
                  <a:srgbClr val="FFFFFF"/>
                </a:highlight>
              </a:rPr>
              <a:t>Slip is the best to use when clay still has some moisture, otherwise known as leather hard. </a:t>
            </a:r>
          </a:p>
          <a:p>
            <a:pPr lvl="0">
              <a:spcBef>
                <a:spcPts val="0"/>
              </a:spcBef>
              <a:buClr>
                <a:schemeClr val="dk1"/>
              </a:buClr>
              <a:buSzPct val="68750"/>
              <a:buFont typeface="Arial"/>
              <a:buNone/>
            </a:pPr>
            <a:r>
              <a:rPr lang="en" sz="1600">
                <a:solidFill>
                  <a:schemeClr val="dk1"/>
                </a:solidFill>
                <a:highlight>
                  <a:srgbClr val="FFFFFF"/>
                </a:highlight>
              </a:rPr>
              <a:t>Slip dries very quickly so it is best to work fast, it can also help to plan your designs ahead of time.</a:t>
            </a:r>
          </a:p>
          <a:p>
            <a:pPr lvl="0">
              <a:spcBef>
                <a:spcPts val="0"/>
              </a:spcBef>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262225" y="123550"/>
            <a:ext cx="8520600" cy="572700"/>
          </a:xfrm>
          <a:prstGeom prst="rect">
            <a:avLst/>
          </a:prstGeom>
        </p:spPr>
        <p:txBody>
          <a:bodyPr lIns="91425" tIns="91425" rIns="91425" bIns="91425" anchor="t" anchorCtr="0">
            <a:noAutofit/>
          </a:bodyPr>
          <a:lstStyle/>
          <a:p>
            <a:pPr lvl="0">
              <a:spcBef>
                <a:spcPts val="0"/>
              </a:spcBef>
              <a:buNone/>
            </a:pPr>
            <a:r>
              <a:rPr lang="en"/>
              <a:t>Slip trailing</a:t>
            </a:r>
          </a:p>
        </p:txBody>
      </p:sp>
      <p:sp>
        <p:nvSpPr>
          <p:cNvPr id="67" name="Shape 67"/>
          <p:cNvSpPr txBox="1">
            <a:spLocks noGrp="1"/>
          </p:cNvSpPr>
          <p:nvPr>
            <p:ph type="body" idx="1"/>
          </p:nvPr>
        </p:nvSpPr>
        <p:spPr>
          <a:xfrm>
            <a:off x="311700" y="696250"/>
            <a:ext cx="8520600" cy="3416400"/>
          </a:xfrm>
          <a:prstGeom prst="rect">
            <a:avLst/>
          </a:prstGeom>
        </p:spPr>
        <p:txBody>
          <a:bodyPr lIns="91425" tIns="91425" rIns="91425" bIns="91425" anchor="t" anchorCtr="0">
            <a:noAutofit/>
          </a:bodyPr>
          <a:lstStyle/>
          <a:p>
            <a:pPr lvl="0">
              <a:spcBef>
                <a:spcPts val="0"/>
              </a:spcBef>
              <a:buNone/>
            </a:pPr>
            <a:r>
              <a:rPr lang="en" sz="1600">
                <a:solidFill>
                  <a:schemeClr val="dk1"/>
                </a:solidFill>
                <a:highlight>
                  <a:srgbClr val="FFFFFF"/>
                </a:highlight>
              </a:rPr>
              <a:t>Slip trailing is one of the most widely known and used methods of decorating with slip. Slip trailing delivers a stream of slip to damp or leather-hard clay through some type of dispenser.</a:t>
            </a:r>
          </a:p>
          <a:p>
            <a:pPr lvl="0">
              <a:spcBef>
                <a:spcPts val="0"/>
              </a:spcBef>
              <a:buClr>
                <a:schemeClr val="dk1"/>
              </a:buClr>
              <a:buSzPct val="68750"/>
              <a:buFont typeface="Arial"/>
              <a:buNone/>
            </a:pPr>
            <a:r>
              <a:rPr lang="en" sz="1600">
                <a:solidFill>
                  <a:schemeClr val="dk1"/>
                </a:solidFill>
                <a:highlight>
                  <a:srgbClr val="FFFFFF"/>
                </a:highlight>
              </a:rPr>
              <a:t>This dispenser can be a large syringe such as a baster, or a bottle with a nozzle such as a bottle used for condiments or glue. In either case, the dispenser's opening must be wide enough so that it won't clog. In addition, the slip used consist of fairly fine particles in order to reduce clogging.</a:t>
            </a:r>
          </a:p>
          <a:p>
            <a:pPr lvl="0" rtl="0">
              <a:lnSpc>
                <a:spcPct val="165504"/>
              </a:lnSpc>
              <a:spcBef>
                <a:spcPts val="0"/>
              </a:spcBef>
              <a:spcAft>
                <a:spcPts val="0"/>
              </a:spcAft>
              <a:buClr>
                <a:schemeClr val="dk1"/>
              </a:buClr>
              <a:buSzPct val="84615"/>
              <a:buFont typeface="Arial"/>
              <a:buNone/>
            </a:pPr>
            <a:endParaRPr sz="1300">
              <a:solidFill>
                <a:schemeClr val="dk1"/>
              </a:solidFill>
              <a:highlight>
                <a:srgbClr val="FFFFFF"/>
              </a:highlight>
            </a:endParaRPr>
          </a:p>
          <a:p>
            <a:pPr lvl="0">
              <a:spcBef>
                <a:spcPts val="0"/>
              </a:spcBef>
              <a:buNone/>
            </a:pPr>
            <a:endParaRPr/>
          </a:p>
        </p:txBody>
      </p:sp>
      <p:pic>
        <p:nvPicPr>
          <p:cNvPr id="68" name="Shape 68" descr="Image result for slip trailing"/>
          <p:cNvPicPr preferRelativeResize="0"/>
          <p:nvPr/>
        </p:nvPicPr>
        <p:blipFill>
          <a:blip r:embed="rId3">
            <a:alphaModFix/>
          </a:blip>
          <a:stretch>
            <a:fillRect/>
          </a:stretch>
        </p:blipFill>
        <p:spPr>
          <a:xfrm>
            <a:off x="5178800" y="2456425"/>
            <a:ext cx="3653499" cy="2435674"/>
          </a:xfrm>
          <a:prstGeom prst="rect">
            <a:avLst/>
          </a:prstGeom>
          <a:noFill/>
          <a:ln>
            <a:noFill/>
          </a:ln>
        </p:spPr>
      </p:pic>
      <p:sp>
        <p:nvSpPr>
          <p:cNvPr id="69" name="Shape 69"/>
          <p:cNvSpPr txBox="1"/>
          <p:nvPr/>
        </p:nvSpPr>
        <p:spPr>
          <a:xfrm>
            <a:off x="5178850" y="4815900"/>
            <a:ext cx="3653400" cy="346200"/>
          </a:xfrm>
          <a:prstGeom prst="rect">
            <a:avLst/>
          </a:prstGeom>
          <a:noFill/>
          <a:ln>
            <a:noFill/>
          </a:ln>
        </p:spPr>
        <p:txBody>
          <a:bodyPr lIns="91425" tIns="91425" rIns="91425" bIns="91425" anchor="t" anchorCtr="0">
            <a:noAutofit/>
          </a:bodyPr>
          <a:lstStyle/>
          <a:p>
            <a:pPr lvl="0" rtl="0">
              <a:lnSpc>
                <a:spcPct val="165504"/>
              </a:lnSpc>
              <a:spcBef>
                <a:spcPts val="0"/>
              </a:spcBef>
              <a:buNone/>
            </a:pPr>
            <a:r>
              <a:rPr lang="en" sz="800"/>
              <a:t>https://www.studiokotokoto.com/wp-content/uploads/2015/11/slip-trailing.jpg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52050" y="0"/>
            <a:ext cx="8520600" cy="572700"/>
          </a:xfrm>
          <a:prstGeom prst="rect">
            <a:avLst/>
          </a:prstGeom>
        </p:spPr>
        <p:txBody>
          <a:bodyPr lIns="91425" tIns="91425" rIns="91425" bIns="91425" anchor="t" anchorCtr="0">
            <a:noAutofit/>
          </a:bodyPr>
          <a:lstStyle/>
          <a:p>
            <a:pPr lvl="0">
              <a:spcBef>
                <a:spcPts val="0"/>
              </a:spcBef>
              <a:buNone/>
            </a:pPr>
            <a:r>
              <a:rPr lang="en"/>
              <a:t>Sgraffito</a:t>
            </a:r>
          </a:p>
        </p:txBody>
      </p:sp>
      <p:sp>
        <p:nvSpPr>
          <p:cNvPr id="75" name="Shape 75"/>
          <p:cNvSpPr txBox="1">
            <a:spLocks noGrp="1"/>
          </p:cNvSpPr>
          <p:nvPr>
            <p:ph type="body" idx="1"/>
          </p:nvPr>
        </p:nvSpPr>
        <p:spPr>
          <a:xfrm>
            <a:off x="138600" y="572700"/>
            <a:ext cx="8520600" cy="3416400"/>
          </a:xfrm>
          <a:prstGeom prst="rect">
            <a:avLst/>
          </a:prstGeom>
        </p:spPr>
        <p:txBody>
          <a:bodyPr lIns="91425" tIns="91425" rIns="91425" bIns="91425" anchor="t" anchorCtr="0">
            <a:noAutofit/>
          </a:bodyPr>
          <a:lstStyle/>
          <a:p>
            <a:pPr lvl="0" rtl="0">
              <a:lnSpc>
                <a:spcPct val="165504"/>
              </a:lnSpc>
              <a:spcBef>
                <a:spcPts val="0"/>
              </a:spcBef>
              <a:spcAft>
                <a:spcPts val="0"/>
              </a:spcAft>
              <a:buClr>
                <a:schemeClr val="dk1"/>
              </a:buClr>
              <a:buSzPct val="68750"/>
              <a:buFont typeface="Arial"/>
              <a:buNone/>
            </a:pPr>
            <a:r>
              <a:rPr lang="en" sz="1600">
                <a:solidFill>
                  <a:schemeClr val="dk1"/>
                </a:solidFill>
                <a:highlight>
                  <a:srgbClr val="FFFFFF"/>
                </a:highlight>
              </a:rPr>
              <a:t>Sgraffito begins by applying a coating of a contrasting colored slip to the damp or leather-hard clay. The slip and clay are then allowed to stiffen until both are leather-hard.</a:t>
            </a:r>
          </a:p>
          <a:p>
            <a:pPr lvl="0" rtl="0">
              <a:lnSpc>
                <a:spcPct val="165504"/>
              </a:lnSpc>
              <a:spcBef>
                <a:spcPts val="0"/>
              </a:spcBef>
              <a:spcAft>
                <a:spcPts val="0"/>
              </a:spcAft>
              <a:buClr>
                <a:schemeClr val="dk1"/>
              </a:buClr>
              <a:buSzPct val="68750"/>
              <a:buFont typeface="Arial"/>
              <a:buNone/>
            </a:pPr>
            <a:r>
              <a:rPr lang="en" sz="1600">
                <a:solidFill>
                  <a:schemeClr val="dk1"/>
                </a:solidFill>
                <a:highlight>
                  <a:srgbClr val="FFFFFF"/>
                </a:highlight>
              </a:rPr>
              <a:t>At that point, designs or patterns are incised or carved down through the slip into the clay body beneath. The designs are enhanced due to the contrast between the color and tonal qualities of the slip and clay.</a:t>
            </a:r>
          </a:p>
          <a:p>
            <a:pPr lvl="0" rtl="0">
              <a:lnSpc>
                <a:spcPct val="165504"/>
              </a:lnSpc>
              <a:spcBef>
                <a:spcPts val="0"/>
              </a:spcBef>
              <a:spcAft>
                <a:spcPts val="0"/>
              </a:spcAft>
              <a:buClr>
                <a:schemeClr val="dk1"/>
              </a:buClr>
              <a:buSzPct val="68750"/>
              <a:buFont typeface="Arial"/>
              <a:buNone/>
            </a:pPr>
            <a:r>
              <a:rPr lang="en" sz="1600">
                <a:solidFill>
                  <a:schemeClr val="dk1"/>
                </a:solidFill>
                <a:highlight>
                  <a:srgbClr val="FFFFFF"/>
                </a:highlight>
              </a:rPr>
              <a:t>The character of the lines and carving will be affected by the tools used and the dryness of the slip and clay when the incising is done. </a:t>
            </a:r>
          </a:p>
          <a:p>
            <a:pPr lvl="0" rtl="0">
              <a:lnSpc>
                <a:spcPct val="165504"/>
              </a:lnSpc>
              <a:spcBef>
                <a:spcPts val="0"/>
              </a:spcBef>
              <a:spcAft>
                <a:spcPts val="0"/>
              </a:spcAft>
              <a:buClr>
                <a:schemeClr val="dk1"/>
              </a:buClr>
              <a:buSzPct val="84615"/>
              <a:buFont typeface="Arial"/>
              <a:buNone/>
            </a:pPr>
            <a:endParaRPr sz="1300">
              <a:solidFill>
                <a:schemeClr val="dk1"/>
              </a:solidFill>
              <a:highlight>
                <a:srgbClr val="FFFFFF"/>
              </a:highlight>
            </a:endParaRPr>
          </a:p>
          <a:p>
            <a:pPr lvl="0" rtl="0">
              <a:lnSpc>
                <a:spcPct val="165504"/>
              </a:lnSpc>
              <a:spcBef>
                <a:spcPts val="0"/>
              </a:spcBef>
              <a:spcAft>
                <a:spcPts val="0"/>
              </a:spcAft>
              <a:buClr>
                <a:schemeClr val="dk1"/>
              </a:buClr>
              <a:buSzPct val="61111"/>
              <a:buFont typeface="Arial"/>
              <a:buNone/>
            </a:pPr>
            <a:endParaRPr>
              <a:solidFill>
                <a:srgbClr val="FF0000"/>
              </a:solidFill>
            </a:endParaRPr>
          </a:p>
        </p:txBody>
      </p:sp>
      <p:pic>
        <p:nvPicPr>
          <p:cNvPr id="76" name="Shape 76" descr="Image result for sgraffito"/>
          <p:cNvPicPr preferRelativeResize="0"/>
          <p:nvPr/>
        </p:nvPicPr>
        <p:blipFill>
          <a:blip r:embed="rId3">
            <a:alphaModFix/>
          </a:blip>
          <a:stretch>
            <a:fillRect/>
          </a:stretch>
        </p:blipFill>
        <p:spPr>
          <a:xfrm>
            <a:off x="5180600" y="2932175"/>
            <a:ext cx="3169500" cy="21060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113875" y="0"/>
            <a:ext cx="8520600" cy="572700"/>
          </a:xfrm>
          <a:prstGeom prst="rect">
            <a:avLst/>
          </a:prstGeom>
        </p:spPr>
        <p:txBody>
          <a:bodyPr lIns="91425" tIns="91425" rIns="91425" bIns="91425" anchor="t" anchorCtr="0">
            <a:noAutofit/>
          </a:bodyPr>
          <a:lstStyle/>
          <a:p>
            <a:pPr lvl="0">
              <a:spcBef>
                <a:spcPts val="0"/>
              </a:spcBef>
              <a:buNone/>
            </a:pPr>
            <a:r>
              <a:rPr lang="en"/>
              <a:t>Ayumi Horie</a:t>
            </a:r>
          </a:p>
        </p:txBody>
      </p:sp>
      <p:sp>
        <p:nvSpPr>
          <p:cNvPr id="82" name="Shape 82"/>
          <p:cNvSpPr txBox="1">
            <a:spLocks noGrp="1"/>
          </p:cNvSpPr>
          <p:nvPr>
            <p:ph type="body" idx="1"/>
          </p:nvPr>
        </p:nvSpPr>
        <p:spPr>
          <a:xfrm>
            <a:off x="311700" y="572700"/>
            <a:ext cx="8520600" cy="3416400"/>
          </a:xfrm>
          <a:prstGeom prst="rect">
            <a:avLst/>
          </a:prstGeom>
        </p:spPr>
        <p:txBody>
          <a:bodyPr lIns="91425" tIns="91425" rIns="91425" bIns="91425" anchor="t" anchorCtr="0">
            <a:noAutofit/>
          </a:bodyPr>
          <a:lstStyle/>
          <a:p>
            <a:pPr lvl="0">
              <a:spcBef>
                <a:spcPts val="0"/>
              </a:spcBef>
              <a:buNone/>
            </a:pPr>
            <a:r>
              <a:rPr lang="en" sz="1500"/>
              <a:t>Is a contemporary ceramic artist working with sgraffito. </a:t>
            </a:r>
            <a:r>
              <a:rPr lang="en" sz="1500">
                <a:solidFill>
                  <a:srgbClr val="6A6A6A"/>
                </a:solidFill>
                <a:highlight>
                  <a:srgbClr val="FFFFFF"/>
                </a:highlight>
              </a:rPr>
              <a:t>Based in Portland, Maine, Ayumi Horie believes that the best handmade pottery encourages connections between people and make daily life better. Her activism and advocacy promote thoughtful craft practice and support for makers around the world. </a:t>
            </a:r>
          </a:p>
          <a:p>
            <a:pPr lvl="0">
              <a:spcBef>
                <a:spcPts val="0"/>
              </a:spcBef>
              <a:buNone/>
            </a:pPr>
            <a:endParaRPr sz="1400">
              <a:solidFill>
                <a:srgbClr val="6A6A6A"/>
              </a:solidFill>
              <a:highlight>
                <a:srgbClr val="FFFFFF"/>
              </a:highlight>
            </a:endParaRPr>
          </a:p>
        </p:txBody>
      </p:sp>
      <p:pic>
        <p:nvPicPr>
          <p:cNvPr id="83" name="Shape 83" descr="Image result for ayumi horie"/>
          <p:cNvPicPr preferRelativeResize="0"/>
          <p:nvPr/>
        </p:nvPicPr>
        <p:blipFill>
          <a:blip r:embed="rId3">
            <a:alphaModFix/>
          </a:blip>
          <a:stretch>
            <a:fillRect/>
          </a:stretch>
        </p:blipFill>
        <p:spPr>
          <a:xfrm>
            <a:off x="469875" y="1990650"/>
            <a:ext cx="3514575" cy="2635924"/>
          </a:xfrm>
          <a:prstGeom prst="rect">
            <a:avLst/>
          </a:prstGeom>
          <a:noFill/>
          <a:ln>
            <a:noFill/>
          </a:ln>
        </p:spPr>
      </p:pic>
      <p:pic>
        <p:nvPicPr>
          <p:cNvPr id="84" name="Shape 84" descr="Image result for ayumi horie"/>
          <p:cNvPicPr preferRelativeResize="0"/>
          <p:nvPr/>
        </p:nvPicPr>
        <p:blipFill>
          <a:blip r:embed="rId4">
            <a:alphaModFix/>
          </a:blip>
          <a:stretch>
            <a:fillRect/>
          </a:stretch>
        </p:blipFill>
        <p:spPr>
          <a:xfrm>
            <a:off x="5403150" y="1879637"/>
            <a:ext cx="2857950" cy="2857950"/>
          </a:xfrm>
          <a:prstGeom prst="rect">
            <a:avLst/>
          </a:prstGeom>
          <a:noFill/>
          <a:ln>
            <a:noFill/>
          </a:ln>
        </p:spPr>
      </p:pic>
      <p:sp>
        <p:nvSpPr>
          <p:cNvPr id="85" name="Shape 85"/>
          <p:cNvSpPr txBox="1"/>
          <p:nvPr/>
        </p:nvSpPr>
        <p:spPr>
          <a:xfrm>
            <a:off x="6948100" y="4797300"/>
            <a:ext cx="3514500" cy="346200"/>
          </a:xfrm>
          <a:prstGeom prst="rect">
            <a:avLst/>
          </a:prstGeom>
          <a:noFill/>
          <a:ln>
            <a:noFill/>
          </a:ln>
        </p:spPr>
        <p:txBody>
          <a:bodyPr lIns="91425" tIns="91425" rIns="91425" bIns="91425" anchor="t" anchorCtr="0">
            <a:noAutofit/>
          </a:bodyPr>
          <a:lstStyle/>
          <a:p>
            <a:pPr lvl="0">
              <a:spcBef>
                <a:spcPts val="0"/>
              </a:spcBef>
              <a:buNone/>
            </a:pPr>
            <a:r>
              <a:rPr lang="en" sz="800" u="sng">
                <a:solidFill>
                  <a:schemeClr val="hlink"/>
                </a:solidFill>
                <a:hlinkClick r:id="rId5"/>
              </a:rPr>
              <a:t>www.Ayumihorie.com</a:t>
            </a:r>
          </a:p>
          <a:p>
            <a:pPr lvl="0">
              <a:spcBef>
                <a:spcPts val="0"/>
              </a:spcBef>
              <a:buNone/>
            </a:pPr>
            <a:endParaRPr sz="800"/>
          </a:p>
          <a:p>
            <a:pPr lvl="0">
              <a:spcBef>
                <a:spcPts val="0"/>
              </a:spcBef>
              <a:buNone/>
            </a:pPr>
            <a:endParaRPr sz="80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0" y="0"/>
            <a:ext cx="8520600" cy="572700"/>
          </a:xfrm>
          <a:prstGeom prst="rect">
            <a:avLst/>
          </a:prstGeom>
        </p:spPr>
        <p:txBody>
          <a:bodyPr lIns="91425" tIns="91425" rIns="91425" bIns="91425" anchor="t" anchorCtr="0">
            <a:noAutofit/>
          </a:bodyPr>
          <a:lstStyle/>
          <a:p>
            <a:pPr lvl="0">
              <a:spcBef>
                <a:spcPts val="0"/>
              </a:spcBef>
              <a:buNone/>
            </a:pPr>
            <a:r>
              <a:rPr lang="en"/>
              <a:t>Mishima</a:t>
            </a:r>
          </a:p>
        </p:txBody>
      </p:sp>
      <p:sp>
        <p:nvSpPr>
          <p:cNvPr id="91" name="Shape 91"/>
          <p:cNvSpPr txBox="1">
            <a:spLocks noGrp="1"/>
          </p:cNvSpPr>
          <p:nvPr>
            <p:ph type="body" idx="1"/>
          </p:nvPr>
        </p:nvSpPr>
        <p:spPr>
          <a:xfrm>
            <a:off x="311700" y="572700"/>
            <a:ext cx="8520600" cy="3416400"/>
          </a:xfrm>
          <a:prstGeom prst="rect">
            <a:avLst/>
          </a:prstGeom>
        </p:spPr>
        <p:txBody>
          <a:bodyPr lIns="91425" tIns="91425" rIns="91425" bIns="91425" anchor="t" anchorCtr="0">
            <a:noAutofit/>
          </a:bodyPr>
          <a:lstStyle/>
          <a:p>
            <a:pPr lvl="0" rtl="0">
              <a:lnSpc>
                <a:spcPct val="165504"/>
              </a:lnSpc>
              <a:spcBef>
                <a:spcPts val="0"/>
              </a:spcBef>
              <a:spcAft>
                <a:spcPts val="0"/>
              </a:spcAft>
              <a:buClr>
                <a:schemeClr val="dk1"/>
              </a:buClr>
              <a:buSzPct val="68750"/>
              <a:buFont typeface="Arial"/>
              <a:buNone/>
            </a:pPr>
            <a:r>
              <a:rPr lang="en" sz="1600">
                <a:solidFill>
                  <a:schemeClr val="dk1"/>
                </a:solidFill>
                <a:highlight>
                  <a:srgbClr val="FFFFFF"/>
                </a:highlight>
              </a:rPr>
              <a:t>First, the leather-hard clay is incised in the desired pattern. Contrasting slip is then applied to and forced into the incised design. Slip will need to overflow the incised designs, as the slip will shrink somewhat as it dries.</a:t>
            </a:r>
          </a:p>
          <a:p>
            <a:pPr lvl="0" rtl="0">
              <a:spcBef>
                <a:spcPts val="0"/>
              </a:spcBef>
              <a:spcAft>
                <a:spcPts val="0"/>
              </a:spcAft>
              <a:buClr>
                <a:schemeClr val="dk1"/>
              </a:buClr>
              <a:buSzPct val="68750"/>
              <a:buFont typeface="Arial"/>
              <a:buNone/>
            </a:pPr>
            <a:endParaRPr sz="1600">
              <a:solidFill>
                <a:schemeClr val="dk1"/>
              </a:solidFill>
              <a:highlight>
                <a:srgbClr val="FFFFFF"/>
              </a:highlight>
            </a:endParaRPr>
          </a:p>
          <a:p>
            <a:pPr lvl="0" rtl="0">
              <a:lnSpc>
                <a:spcPct val="165504"/>
              </a:lnSpc>
              <a:spcBef>
                <a:spcPts val="0"/>
              </a:spcBef>
              <a:spcAft>
                <a:spcPts val="0"/>
              </a:spcAft>
              <a:buClr>
                <a:schemeClr val="dk1"/>
              </a:buClr>
              <a:buSzPct val="68750"/>
              <a:buFont typeface="Arial"/>
              <a:buNone/>
            </a:pPr>
            <a:r>
              <a:rPr lang="en" sz="1600">
                <a:solidFill>
                  <a:schemeClr val="dk1"/>
                </a:solidFill>
                <a:highlight>
                  <a:srgbClr val="FFFFFF"/>
                </a:highlight>
              </a:rPr>
              <a:t>After the slip has stiffened, the entire area is scraped flush to the original surface level. This reveals the original clay body and the slip which remains embedded in the incised design.</a:t>
            </a:r>
          </a:p>
          <a:p>
            <a:pPr lvl="0">
              <a:spcBef>
                <a:spcPts val="0"/>
              </a:spcBef>
              <a:buNone/>
            </a:pPr>
            <a:endParaRPr/>
          </a:p>
        </p:txBody>
      </p:sp>
      <p:pic>
        <p:nvPicPr>
          <p:cNvPr id="92" name="Shape 92" descr="Image result for mishima ceramics"/>
          <p:cNvPicPr preferRelativeResize="0"/>
          <p:nvPr/>
        </p:nvPicPr>
        <p:blipFill>
          <a:blip r:embed="rId3">
            <a:alphaModFix/>
          </a:blip>
          <a:stretch>
            <a:fillRect/>
          </a:stretch>
        </p:blipFill>
        <p:spPr>
          <a:xfrm>
            <a:off x="5094050" y="2814499"/>
            <a:ext cx="3216375" cy="21372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150950" y="0"/>
            <a:ext cx="8520600" cy="572700"/>
          </a:xfrm>
          <a:prstGeom prst="rect">
            <a:avLst/>
          </a:prstGeom>
        </p:spPr>
        <p:txBody>
          <a:bodyPr lIns="91425" tIns="91425" rIns="91425" bIns="91425" anchor="t" anchorCtr="0">
            <a:noAutofit/>
          </a:bodyPr>
          <a:lstStyle/>
          <a:p>
            <a:pPr lvl="0">
              <a:spcBef>
                <a:spcPts val="0"/>
              </a:spcBef>
              <a:buNone/>
            </a:pPr>
            <a:r>
              <a:rPr lang="en"/>
              <a:t>Heesoo Lee’s</a:t>
            </a:r>
          </a:p>
        </p:txBody>
      </p:sp>
      <p:sp>
        <p:nvSpPr>
          <p:cNvPr id="98" name="Shape 98"/>
          <p:cNvSpPr txBox="1">
            <a:spLocks noGrp="1"/>
          </p:cNvSpPr>
          <p:nvPr>
            <p:ph type="body" idx="1"/>
          </p:nvPr>
        </p:nvSpPr>
        <p:spPr>
          <a:xfrm>
            <a:off x="311700" y="572700"/>
            <a:ext cx="8520600" cy="3416400"/>
          </a:xfrm>
          <a:prstGeom prst="rect">
            <a:avLst/>
          </a:prstGeom>
        </p:spPr>
        <p:txBody>
          <a:bodyPr lIns="91425" tIns="91425" rIns="91425" bIns="91425" anchor="t" anchorCtr="0">
            <a:noAutofit/>
          </a:bodyPr>
          <a:lstStyle/>
          <a:p>
            <a:pPr lvl="0">
              <a:spcBef>
                <a:spcPts val="0"/>
              </a:spcBef>
              <a:buNone/>
            </a:pPr>
            <a:r>
              <a:rPr lang="en" sz="1600"/>
              <a:t>Work </a:t>
            </a:r>
            <a:r>
              <a:rPr lang="en" sz="1600">
                <a:solidFill>
                  <a:srgbClr val="5C5C5C"/>
                </a:solidFill>
                <a:highlight>
                  <a:srgbClr val="FFFFFF"/>
                </a:highlight>
              </a:rPr>
              <a:t>explores the vulnerability of the human condition through the metaphor of the natural world. She works mostly with inlaying various underglazes and slips that react with one another while firing. </a:t>
            </a:r>
          </a:p>
          <a:p>
            <a:pPr lvl="0">
              <a:spcBef>
                <a:spcPts val="0"/>
              </a:spcBef>
              <a:buNone/>
            </a:pPr>
            <a:endParaRPr sz="1400">
              <a:solidFill>
                <a:srgbClr val="5C5C5C"/>
              </a:solidFill>
              <a:highlight>
                <a:srgbClr val="FFFFFF"/>
              </a:highlight>
            </a:endParaRPr>
          </a:p>
        </p:txBody>
      </p:sp>
      <p:pic>
        <p:nvPicPr>
          <p:cNvPr id="99" name="Shape 99" descr="Image result for heesoo lee"/>
          <p:cNvPicPr preferRelativeResize="0"/>
          <p:nvPr/>
        </p:nvPicPr>
        <p:blipFill>
          <a:blip r:embed="rId3">
            <a:alphaModFix/>
          </a:blip>
          <a:stretch>
            <a:fillRect/>
          </a:stretch>
        </p:blipFill>
        <p:spPr>
          <a:xfrm>
            <a:off x="3944175" y="1836787"/>
            <a:ext cx="3810000" cy="2895600"/>
          </a:xfrm>
          <a:prstGeom prst="rect">
            <a:avLst/>
          </a:prstGeom>
          <a:noFill/>
          <a:ln>
            <a:noFill/>
          </a:ln>
        </p:spPr>
      </p:pic>
      <p:pic>
        <p:nvPicPr>
          <p:cNvPr id="100" name="Shape 100" descr="Image result for heesoo lee"/>
          <p:cNvPicPr preferRelativeResize="0"/>
          <p:nvPr/>
        </p:nvPicPr>
        <p:blipFill>
          <a:blip r:embed="rId4">
            <a:alphaModFix/>
          </a:blip>
          <a:stretch>
            <a:fillRect/>
          </a:stretch>
        </p:blipFill>
        <p:spPr>
          <a:xfrm>
            <a:off x="605250" y="1780450"/>
            <a:ext cx="2639225" cy="3008274"/>
          </a:xfrm>
          <a:prstGeom prst="rect">
            <a:avLst/>
          </a:prstGeom>
          <a:noFill/>
          <a:ln>
            <a:noFill/>
          </a:ln>
        </p:spPr>
      </p:pic>
      <p:sp>
        <p:nvSpPr>
          <p:cNvPr id="101" name="Shape 101"/>
          <p:cNvSpPr txBox="1"/>
          <p:nvPr/>
        </p:nvSpPr>
        <p:spPr>
          <a:xfrm>
            <a:off x="5390775" y="4859125"/>
            <a:ext cx="3441600" cy="210300"/>
          </a:xfrm>
          <a:prstGeom prst="rect">
            <a:avLst/>
          </a:prstGeom>
          <a:noFill/>
          <a:ln>
            <a:noFill/>
          </a:ln>
        </p:spPr>
        <p:txBody>
          <a:bodyPr lIns="91425" tIns="91425" rIns="91425" bIns="91425" anchor="t" anchorCtr="0">
            <a:noAutofit/>
          </a:bodyPr>
          <a:lstStyle/>
          <a:p>
            <a:pPr lvl="0">
              <a:spcBef>
                <a:spcPts val="0"/>
              </a:spcBef>
              <a:buNone/>
            </a:pPr>
            <a:r>
              <a:rPr lang="en" sz="800" u="sng">
                <a:solidFill>
                  <a:schemeClr val="hlink"/>
                </a:solidFill>
                <a:hlinkClick r:id="rId5"/>
              </a:rPr>
              <a:t>https://www.heesooceramics.com/</a:t>
            </a:r>
          </a:p>
          <a:p>
            <a:pPr lvl="0" rtl="0">
              <a:spcBef>
                <a:spcPts val="0"/>
              </a:spcBef>
              <a:buClr>
                <a:srgbClr val="000000"/>
              </a:buClr>
              <a:buFont typeface="Arial"/>
              <a:buNone/>
            </a:pPr>
            <a:endParaRPr sz="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150975" y="0"/>
            <a:ext cx="8520600" cy="572700"/>
          </a:xfrm>
          <a:prstGeom prst="rect">
            <a:avLst/>
          </a:prstGeom>
        </p:spPr>
        <p:txBody>
          <a:bodyPr lIns="91425" tIns="91425" rIns="91425" bIns="91425" anchor="t" anchorCtr="0">
            <a:noAutofit/>
          </a:bodyPr>
          <a:lstStyle/>
          <a:p>
            <a:pPr lvl="0">
              <a:spcBef>
                <a:spcPts val="0"/>
              </a:spcBef>
              <a:buNone/>
            </a:pPr>
            <a:r>
              <a:rPr lang="en"/>
              <a:t>Marbling Slip</a:t>
            </a:r>
          </a:p>
        </p:txBody>
      </p:sp>
      <p:sp>
        <p:nvSpPr>
          <p:cNvPr id="107" name="Shape 107"/>
          <p:cNvSpPr txBox="1">
            <a:spLocks noGrp="1"/>
          </p:cNvSpPr>
          <p:nvPr>
            <p:ph type="body" idx="1"/>
          </p:nvPr>
        </p:nvSpPr>
        <p:spPr>
          <a:xfrm>
            <a:off x="311700" y="572700"/>
            <a:ext cx="8520600" cy="3416400"/>
          </a:xfrm>
          <a:prstGeom prst="rect">
            <a:avLst/>
          </a:prstGeom>
        </p:spPr>
        <p:txBody>
          <a:bodyPr lIns="91425" tIns="91425" rIns="91425" bIns="91425" anchor="t" anchorCtr="0">
            <a:noAutofit/>
          </a:bodyPr>
          <a:lstStyle/>
          <a:p>
            <a:pPr lvl="0" rtl="0">
              <a:lnSpc>
                <a:spcPct val="165504"/>
              </a:lnSpc>
              <a:spcBef>
                <a:spcPts val="0"/>
              </a:spcBef>
              <a:spcAft>
                <a:spcPts val="0"/>
              </a:spcAft>
              <a:buClr>
                <a:schemeClr val="dk1"/>
              </a:buClr>
              <a:buSzPct val="73333"/>
              <a:buFont typeface="Arial"/>
              <a:buNone/>
            </a:pPr>
            <a:r>
              <a:rPr lang="en" sz="1500">
                <a:solidFill>
                  <a:schemeClr val="dk1"/>
                </a:solidFill>
                <a:highlight>
                  <a:srgbClr val="FFFFFF"/>
                </a:highlight>
              </a:rPr>
              <a:t>After trailing slip over damp or leather-hard clay, the slip trails can be modified by turning or shaking the piece of pottery, or combing through the slips. The effects achieved will depend on the method of modifying the slip, and on how fluid the slip is.</a:t>
            </a:r>
          </a:p>
          <a:p>
            <a:pPr lvl="0" rtl="0">
              <a:spcBef>
                <a:spcPts val="0"/>
              </a:spcBef>
              <a:spcAft>
                <a:spcPts val="0"/>
              </a:spcAft>
              <a:buClr>
                <a:schemeClr val="dk1"/>
              </a:buClr>
              <a:buSzPct val="73333"/>
              <a:buFont typeface="Arial"/>
              <a:buNone/>
            </a:pPr>
            <a:endParaRPr sz="1500">
              <a:solidFill>
                <a:schemeClr val="dk1"/>
              </a:solidFill>
              <a:highlight>
                <a:srgbClr val="FFFFFF"/>
              </a:highlight>
            </a:endParaRPr>
          </a:p>
          <a:p>
            <a:pPr lvl="0" rtl="0">
              <a:lnSpc>
                <a:spcPct val="165504"/>
              </a:lnSpc>
              <a:spcBef>
                <a:spcPts val="0"/>
              </a:spcBef>
              <a:spcAft>
                <a:spcPts val="0"/>
              </a:spcAft>
              <a:buClr>
                <a:schemeClr val="dk1"/>
              </a:buClr>
              <a:buSzPct val="73333"/>
              <a:buFont typeface="Arial"/>
              <a:buNone/>
            </a:pPr>
            <a:r>
              <a:rPr lang="en" sz="1500">
                <a:solidFill>
                  <a:schemeClr val="dk1"/>
                </a:solidFill>
                <a:highlight>
                  <a:srgbClr val="FFFFFF"/>
                </a:highlight>
              </a:rPr>
              <a:t>If you do use a very liquid slip, be aware that you will need to carefully control the piece's drying time. Slow drying and ensuring there is air flow all around each side of the piece will greatly lessen the possibility of warping or cracking.</a:t>
            </a:r>
          </a:p>
          <a:p>
            <a:pPr lvl="0">
              <a:spcBef>
                <a:spcPts val="0"/>
              </a:spcBef>
              <a:buNone/>
            </a:pPr>
            <a:endParaRPr/>
          </a:p>
        </p:txBody>
      </p:sp>
      <p:pic>
        <p:nvPicPr>
          <p:cNvPr id="108" name="Shape 108" descr="Image result for marbling slip"/>
          <p:cNvPicPr preferRelativeResize="0"/>
          <p:nvPr/>
        </p:nvPicPr>
        <p:blipFill>
          <a:blip r:embed="rId3">
            <a:alphaModFix/>
          </a:blip>
          <a:stretch>
            <a:fillRect/>
          </a:stretch>
        </p:blipFill>
        <p:spPr>
          <a:xfrm>
            <a:off x="5034000" y="2868500"/>
            <a:ext cx="2449500" cy="210302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89125" y="0"/>
            <a:ext cx="8520600" cy="572700"/>
          </a:xfrm>
          <a:prstGeom prst="rect">
            <a:avLst/>
          </a:prstGeom>
        </p:spPr>
        <p:txBody>
          <a:bodyPr lIns="91425" tIns="91425" rIns="91425" bIns="91425" anchor="t" anchorCtr="0">
            <a:noAutofit/>
          </a:bodyPr>
          <a:lstStyle/>
          <a:p>
            <a:pPr lvl="0">
              <a:spcBef>
                <a:spcPts val="0"/>
              </a:spcBef>
              <a:buNone/>
            </a:pPr>
            <a:r>
              <a:rPr lang="en"/>
              <a:t>Feather Combing</a:t>
            </a:r>
          </a:p>
        </p:txBody>
      </p:sp>
      <p:sp>
        <p:nvSpPr>
          <p:cNvPr id="114" name="Shape 114"/>
          <p:cNvSpPr txBox="1">
            <a:spLocks noGrp="1"/>
          </p:cNvSpPr>
          <p:nvPr>
            <p:ph type="body" idx="1"/>
          </p:nvPr>
        </p:nvSpPr>
        <p:spPr>
          <a:xfrm>
            <a:off x="225150" y="572700"/>
            <a:ext cx="8520600" cy="3416400"/>
          </a:xfrm>
          <a:prstGeom prst="rect">
            <a:avLst/>
          </a:prstGeom>
        </p:spPr>
        <p:txBody>
          <a:bodyPr lIns="91425" tIns="91425" rIns="91425" bIns="91425" anchor="t" anchorCtr="0">
            <a:noAutofit/>
          </a:bodyPr>
          <a:lstStyle/>
          <a:p>
            <a:pPr lvl="0">
              <a:spcBef>
                <a:spcPts val="0"/>
              </a:spcBef>
              <a:buNone/>
            </a:pPr>
            <a:r>
              <a:rPr lang="en" sz="1500">
                <a:solidFill>
                  <a:schemeClr val="dk1"/>
                </a:solidFill>
                <a:highlight>
                  <a:srgbClr val="FFFFFF"/>
                </a:highlight>
              </a:rPr>
              <a:t>This technique begins by applying bands of contrasting slip onto damp or leather-hard clay. </a:t>
            </a:r>
          </a:p>
          <a:p>
            <a:pPr lvl="0">
              <a:spcBef>
                <a:spcPts val="0"/>
              </a:spcBef>
              <a:buNone/>
            </a:pPr>
            <a:r>
              <a:rPr lang="en" sz="1500">
                <a:solidFill>
                  <a:schemeClr val="dk1"/>
                </a:solidFill>
                <a:highlight>
                  <a:srgbClr val="FFFFFF"/>
                </a:highlight>
              </a:rPr>
              <a:t>After the bands have been widen and are adjacent to and touching each other, a soft, flexible and sharply pointed tool is drawn through the slip to produce a pattern.</a:t>
            </a:r>
          </a:p>
          <a:p>
            <a:pPr lvl="0" rtl="0">
              <a:lnSpc>
                <a:spcPct val="165504"/>
              </a:lnSpc>
              <a:spcBef>
                <a:spcPts val="0"/>
              </a:spcBef>
              <a:spcAft>
                <a:spcPts val="0"/>
              </a:spcAft>
              <a:buClr>
                <a:schemeClr val="dk1"/>
              </a:buClr>
              <a:buSzPct val="73333"/>
              <a:buFont typeface="Arial"/>
              <a:buNone/>
            </a:pPr>
            <a:r>
              <a:rPr lang="en" sz="1500">
                <a:solidFill>
                  <a:schemeClr val="dk1"/>
                </a:solidFill>
                <a:highlight>
                  <a:srgbClr val="FFFFFF"/>
                </a:highlight>
              </a:rPr>
              <a:t>It is likely that the traditional tool was the flexible end of a feather, giving this technique its name. Feather combing can take quite a bit of practice to master.</a:t>
            </a:r>
          </a:p>
          <a:p>
            <a:pPr lvl="0">
              <a:spcBef>
                <a:spcPts val="0"/>
              </a:spcBef>
              <a:buNone/>
            </a:pPr>
            <a:endParaRPr sz="1300">
              <a:solidFill>
                <a:schemeClr val="dk1"/>
              </a:solidFill>
              <a:highlight>
                <a:srgbClr val="FFFFFF"/>
              </a:highlight>
            </a:endParaRPr>
          </a:p>
        </p:txBody>
      </p:sp>
      <p:pic>
        <p:nvPicPr>
          <p:cNvPr id="115" name="Shape 115" descr="Image result for feather combing slip"/>
          <p:cNvPicPr preferRelativeResize="0"/>
          <p:nvPr/>
        </p:nvPicPr>
        <p:blipFill rotWithShape="1">
          <a:blip r:embed="rId3">
            <a:alphaModFix/>
          </a:blip>
          <a:srcRect t="13915" b="8816"/>
          <a:stretch/>
        </p:blipFill>
        <p:spPr>
          <a:xfrm>
            <a:off x="6127000" y="2153399"/>
            <a:ext cx="2817375" cy="2905574"/>
          </a:xfrm>
          <a:prstGeom prst="rect">
            <a:avLst/>
          </a:prstGeom>
          <a:noFill/>
          <a:ln>
            <a:noFill/>
          </a:ln>
        </p:spPr>
      </p:pic>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1028</Words>
  <Application>Microsoft Office PowerPoint</Application>
  <PresentationFormat>On-screen Show (16:9)</PresentationFormat>
  <Paragraphs>52</Paragraphs>
  <Slides>13</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13</vt:i4>
      </vt:variant>
    </vt:vector>
  </HeadingPairs>
  <TitlesOfParts>
    <vt:vector size="15" baseType="lpstr">
      <vt:lpstr>Arial</vt:lpstr>
      <vt:lpstr>simple-light-2</vt:lpstr>
      <vt:lpstr>Using slip to decorate Ceramic work</vt:lpstr>
      <vt:lpstr>https://www.youtube.com/watch?v=V_x2v00TUIY </vt:lpstr>
      <vt:lpstr>Slip trailing</vt:lpstr>
      <vt:lpstr>Sgraffito</vt:lpstr>
      <vt:lpstr>Ayumi Horie</vt:lpstr>
      <vt:lpstr>Mishima</vt:lpstr>
      <vt:lpstr>Heesoo Lee’s</vt:lpstr>
      <vt:lpstr>Marbling Slip</vt:lpstr>
      <vt:lpstr>Feather Combing</vt:lpstr>
      <vt:lpstr>Slips and Brush decorating</vt:lpstr>
      <vt:lpstr>Slips and Resists</vt:lpstr>
      <vt:lpstr>Textured Slip</vt:lpstr>
      <vt:lpstr>Slip Project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slip to decorate Ceramic work</dc:title>
  <cp:lastModifiedBy>Martin, Todd</cp:lastModifiedBy>
  <cp:revision>3</cp:revision>
  <dcterms:modified xsi:type="dcterms:W3CDTF">2020-02-06T16:37:11Z</dcterms:modified>
</cp:coreProperties>
</file>